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"/>
  </p:notesMasterIdLst>
  <p:sldIdLst>
    <p:sldId id="296" r:id="rId2"/>
  </p:sldIdLst>
  <p:sldSz cx="42803763" cy="30275213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Lato Black" panose="020B0604020202020204" charset="0"/>
      <p:bold r:id="rId14"/>
      <p:boldItalic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3502" userDrawn="1">
          <p15:clr>
            <a:srgbClr val="A4A3A4"/>
          </p15:clr>
        </p15:guide>
        <p15:guide id="3" pos="5222" userDrawn="1">
          <p15:clr>
            <a:srgbClr val="A4A3A4"/>
          </p15:clr>
        </p15:guide>
        <p15:guide id="4" pos="229" userDrawn="1">
          <p15:clr>
            <a:srgbClr val="A4A3A4"/>
          </p15:clr>
        </p15:guide>
        <p15:guide id="5" pos="645" userDrawn="1">
          <p15:clr>
            <a:srgbClr val="A4A3A4"/>
          </p15:clr>
        </p15:guide>
        <p15:guide id="6" orient="horz" pos="9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1616"/>
    <a:srgbClr val="B56969"/>
    <a:srgbClr val="A84E4E"/>
    <a:srgbClr val="E6E6E6"/>
    <a:srgbClr val="004D40"/>
    <a:srgbClr val="874A4C"/>
    <a:srgbClr val="263238"/>
    <a:srgbClr val="EEEBE9"/>
    <a:srgbClr val="EA4C89"/>
    <a:srgbClr val="FFF5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82" autoAdjust="0"/>
    <p:restoredTop sz="96357" autoAdjust="0"/>
  </p:normalViewPr>
  <p:slideViewPr>
    <p:cSldViewPr snapToGrid="0" showGuides="1">
      <p:cViewPr varScale="1">
        <p:scale>
          <a:sx n="25" d="100"/>
          <a:sy n="25" d="100"/>
        </p:scale>
        <p:origin x="1812" y="78"/>
      </p:cViewPr>
      <p:guideLst>
        <p:guide pos="13502"/>
        <p:guide pos="5222"/>
        <p:guide pos="229"/>
        <p:guide pos="645"/>
        <p:guide orient="horz" pos="953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11987" rtl="0" eaLnBrk="1" latinLnBrk="0" hangingPunct="1">
      <a:defRPr sz="1066" kern="1200">
        <a:solidFill>
          <a:schemeClr val="tx1"/>
        </a:solidFill>
        <a:latin typeface="+mn-lt"/>
        <a:ea typeface="+mn-ea"/>
        <a:cs typeface="+mn-cs"/>
      </a:defRPr>
    </a:lvl1pPr>
    <a:lvl2pPr marL="405994" algn="l" defTabSz="811987" rtl="0" eaLnBrk="1" latinLnBrk="0" hangingPunct="1">
      <a:defRPr sz="1066" kern="1200">
        <a:solidFill>
          <a:schemeClr val="tx1"/>
        </a:solidFill>
        <a:latin typeface="+mn-lt"/>
        <a:ea typeface="+mn-ea"/>
        <a:cs typeface="+mn-cs"/>
      </a:defRPr>
    </a:lvl2pPr>
    <a:lvl3pPr marL="811987" algn="l" defTabSz="811987" rtl="0" eaLnBrk="1" latinLnBrk="0" hangingPunct="1">
      <a:defRPr sz="1066" kern="1200">
        <a:solidFill>
          <a:schemeClr val="tx1"/>
        </a:solidFill>
        <a:latin typeface="+mn-lt"/>
        <a:ea typeface="+mn-ea"/>
        <a:cs typeface="+mn-cs"/>
      </a:defRPr>
    </a:lvl3pPr>
    <a:lvl4pPr marL="1217981" algn="l" defTabSz="811987" rtl="0" eaLnBrk="1" latinLnBrk="0" hangingPunct="1">
      <a:defRPr sz="1066" kern="1200">
        <a:solidFill>
          <a:schemeClr val="tx1"/>
        </a:solidFill>
        <a:latin typeface="+mn-lt"/>
        <a:ea typeface="+mn-ea"/>
        <a:cs typeface="+mn-cs"/>
      </a:defRPr>
    </a:lvl4pPr>
    <a:lvl5pPr marL="1623974" algn="l" defTabSz="811987" rtl="0" eaLnBrk="1" latinLnBrk="0" hangingPunct="1">
      <a:defRPr sz="1066" kern="1200">
        <a:solidFill>
          <a:schemeClr val="tx1"/>
        </a:solidFill>
        <a:latin typeface="+mn-lt"/>
        <a:ea typeface="+mn-ea"/>
        <a:cs typeface="+mn-cs"/>
      </a:defRPr>
    </a:lvl5pPr>
    <a:lvl6pPr marL="2029968" algn="l" defTabSz="811987" rtl="0" eaLnBrk="1" latinLnBrk="0" hangingPunct="1">
      <a:defRPr sz="1066" kern="1200">
        <a:solidFill>
          <a:schemeClr val="tx1"/>
        </a:solidFill>
        <a:latin typeface="+mn-lt"/>
        <a:ea typeface="+mn-ea"/>
        <a:cs typeface="+mn-cs"/>
      </a:defRPr>
    </a:lvl6pPr>
    <a:lvl7pPr marL="2435962" algn="l" defTabSz="811987" rtl="0" eaLnBrk="1" latinLnBrk="0" hangingPunct="1">
      <a:defRPr sz="1066" kern="1200">
        <a:solidFill>
          <a:schemeClr val="tx1"/>
        </a:solidFill>
        <a:latin typeface="+mn-lt"/>
        <a:ea typeface="+mn-ea"/>
        <a:cs typeface="+mn-cs"/>
      </a:defRPr>
    </a:lvl7pPr>
    <a:lvl8pPr marL="2841955" algn="l" defTabSz="811987" rtl="0" eaLnBrk="1" latinLnBrk="0" hangingPunct="1">
      <a:defRPr sz="1066" kern="1200">
        <a:solidFill>
          <a:schemeClr val="tx1"/>
        </a:solidFill>
        <a:latin typeface="+mn-lt"/>
        <a:ea typeface="+mn-ea"/>
        <a:cs typeface="+mn-cs"/>
      </a:defRPr>
    </a:lvl8pPr>
    <a:lvl9pPr marL="3247949" algn="l" defTabSz="811987" rtl="0" eaLnBrk="1" latinLnBrk="0" hangingPunct="1">
      <a:defRPr sz="106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7775" y="1143000"/>
            <a:ext cx="43624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014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839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98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5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13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1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21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961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66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48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8/30/2019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54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m 37">
            <a:extLst>
              <a:ext uri="{FF2B5EF4-FFF2-40B4-BE49-F238E27FC236}">
                <a16:creationId xmlns:a16="http://schemas.microsoft.com/office/drawing/2014/main" id="{03A1ECA3-5719-46CF-869F-D5D03F7F8F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23750" y="-398362"/>
            <a:ext cx="32276689" cy="31934172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11479" y="361454"/>
            <a:ext cx="22518261" cy="11316294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pt-BR" sz="1205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 Black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  <a:t>Aprendizagem automática</a:t>
            </a:r>
            <a:br>
              <a:rPr lang="pt-BR" sz="1205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pt-BR" sz="1205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acelerada com </a:t>
            </a:r>
            <a:r>
              <a:rPr lang="pt-BR" sz="1205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 Black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  <a:t>GPUs</a:t>
            </a:r>
            <a:r>
              <a:rPr lang="pt-BR" sz="1205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para um melhor mapeamento de </a:t>
            </a:r>
            <a:r>
              <a:rPr lang="pt-BR" sz="1205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Lato Black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  <a:t>estruturas feitas pelo homem.</a:t>
            </a:r>
            <a:br>
              <a:rPr lang="pt-BR" sz="12050" dirty="0">
                <a:ln w="12700">
                  <a:solidFill>
                    <a:srgbClr val="E6E6E6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12050" dirty="0">
                <a:ln w="12700">
                  <a:solidFill>
                    <a:srgbClr val="E6E6E6"/>
                  </a:solidFill>
                </a:ln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-US" sz="12050" dirty="0">
              <a:ln w="12700">
                <a:solidFill>
                  <a:srgbClr val="E6E6E6"/>
                </a:solidFill>
              </a:ln>
              <a:solidFill>
                <a:schemeClr val="bg1"/>
              </a:solidFill>
              <a:latin typeface="Lato" panose="020F0502020204030203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4858948" y="-398362"/>
            <a:ext cx="7934650" cy="31035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85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385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385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9309879" cy="30275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85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385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385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09591" y="5645046"/>
            <a:ext cx="8290697" cy="16746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121" b="1" dirty="0">
                <a:latin typeface="Lato Black" panose="020F0A02020204030203" pitchFamily="34" charset="0"/>
                <a:cs typeface="Arial" panose="020B0604020202020204" pitchFamily="34" charset="0"/>
              </a:rPr>
              <a:t>INTRO: </a:t>
            </a:r>
          </a:p>
          <a:p>
            <a:pPr marL="495433" indent="-49543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121" b="1" dirty="0">
                <a:latin typeface="Lato" panose="020F0502020204030203" pitchFamily="34" charset="0"/>
                <a:cs typeface="Arial" panose="020B0604020202020204" pitchFamily="34" charset="0"/>
              </a:rPr>
              <a:t>O </a:t>
            </a:r>
            <a:r>
              <a:rPr lang="pt-PT" sz="3121" b="1" dirty="0">
                <a:latin typeface="Lato" panose="020F0502020204030203" pitchFamily="34" charset="0"/>
                <a:cs typeface="Arial" panose="020B0604020202020204" pitchFamily="34" charset="0"/>
              </a:rPr>
              <a:t>porquê</a:t>
            </a:r>
            <a:r>
              <a:rPr lang="en-US" sz="3121" b="1" dirty="0">
                <a:latin typeface="Lato" panose="020F0502020204030203" pitchFamily="34" charset="0"/>
                <a:cs typeface="Arial" panose="020B0604020202020204" pitchFamily="34" charset="0"/>
              </a:rPr>
              <a:t>?</a:t>
            </a:r>
            <a:endParaRPr lang="en-US" sz="312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891780" lvl="1" indent="-49543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121" dirty="0">
                <a:latin typeface="Lato" panose="020F0502020204030203" pitchFamily="34" charset="0"/>
                <a:cs typeface="Arial" panose="020B0604020202020204" pitchFamily="34" charset="0"/>
              </a:rPr>
              <a:t>Cartas que mapeam </a:t>
            </a:r>
            <a:r>
              <a:rPr lang="pt-BR" sz="3121" b="1" dirty="0">
                <a:latin typeface="Lato" panose="020F0502020204030203" pitchFamily="34" charset="0"/>
                <a:cs typeface="Arial" panose="020B0604020202020204" pitchFamily="34" charset="0"/>
              </a:rPr>
              <a:t>estruturas </a:t>
            </a:r>
            <a:r>
              <a:rPr lang="pt-PT" sz="3121" b="1" dirty="0">
                <a:latin typeface="Lato" panose="020F0502020204030203" pitchFamily="34" charset="0"/>
                <a:cs typeface="Arial" panose="020B0604020202020204" pitchFamily="34" charset="0"/>
              </a:rPr>
              <a:t>permanentes</a:t>
            </a:r>
            <a:r>
              <a:rPr lang="pt-BR" sz="3121" dirty="0">
                <a:latin typeface="Lato" panose="020F0502020204030203" pitchFamily="34" charset="0"/>
                <a:cs typeface="Arial" panose="020B0604020202020204" pitchFamily="34" charset="0"/>
              </a:rPr>
              <a:t> são de grande importância para a análise do crescimento urbano, criação de máscaras, </a:t>
            </a:r>
            <a:r>
              <a:rPr lang="pt-BR" sz="3121" b="1" dirty="0">
                <a:latin typeface="Lato" panose="020F0502020204030203" pitchFamily="34" charset="0"/>
                <a:cs typeface="Arial" panose="020B0604020202020204" pitchFamily="34" charset="0"/>
              </a:rPr>
              <a:t>delimitação das faixas de gestão de combustível (FGC)</a:t>
            </a:r>
            <a:r>
              <a:rPr lang="pt-BR" sz="3121" dirty="0">
                <a:latin typeface="Lato" panose="020F0502020204030203" pitchFamily="34" charset="0"/>
                <a:cs typeface="Arial" panose="020B0604020202020204" pitchFamily="34" charset="0"/>
              </a:rPr>
              <a:t>, entre outras aplicações.</a:t>
            </a:r>
          </a:p>
          <a:p>
            <a:pPr marL="495433" indent="-49543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121" dirty="0">
                <a:latin typeface="Lato" panose="020F0502020204030203" pitchFamily="34" charset="0"/>
                <a:cs typeface="Arial" panose="020B0604020202020204" pitchFamily="34" charset="0"/>
              </a:rPr>
              <a:t>Principais </a:t>
            </a:r>
            <a:r>
              <a:rPr lang="pt-BR" sz="3121" b="1" dirty="0">
                <a:latin typeface="Lato" panose="020F0502020204030203" pitchFamily="34" charset="0"/>
                <a:cs typeface="Arial" panose="020B0604020202020204" pitchFamily="34" charset="0"/>
              </a:rPr>
              <a:t>problemas</a:t>
            </a:r>
            <a:r>
              <a:rPr lang="pt-BR" sz="3121" dirty="0">
                <a:latin typeface="Lato" panose="020F0502020204030203" pitchFamily="34" charset="0"/>
                <a:cs typeface="Arial" panose="020B0604020202020204" pitchFamily="34" charset="0"/>
              </a:rPr>
              <a:t> das cartas existentes: </a:t>
            </a:r>
          </a:p>
          <a:p>
            <a:pPr marL="891780" lvl="1" indent="-49543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121" dirty="0">
                <a:latin typeface="Lato" panose="020F0502020204030203" pitchFamily="34" charset="0"/>
                <a:cs typeface="Arial" panose="020B0604020202020204" pitchFamily="34" charset="0"/>
              </a:rPr>
              <a:t>Resolução espacial não adequada</a:t>
            </a:r>
          </a:p>
          <a:p>
            <a:pPr marL="891780" lvl="1" indent="-49543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121" dirty="0">
                <a:latin typeface="Lato" panose="020F0502020204030203" pitchFamily="34" charset="0"/>
                <a:cs typeface="Arial" panose="020B0604020202020204" pitchFamily="34" charset="0"/>
              </a:rPr>
              <a:t>Baixa frequência de atualização</a:t>
            </a:r>
          </a:p>
          <a:p>
            <a:pPr marL="891780" lvl="1" indent="-49543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BR" sz="3121" dirty="0">
                <a:latin typeface="Lato" panose="020F0502020204030203" pitchFamily="34" charset="0"/>
                <a:cs typeface="Arial" panose="020B0604020202020204" pitchFamily="34" charset="0"/>
              </a:rPr>
              <a:t>Custo elevado de geração.</a:t>
            </a:r>
          </a:p>
          <a:p>
            <a:pPr lvl="1">
              <a:lnSpc>
                <a:spcPct val="120000"/>
              </a:lnSpc>
            </a:pPr>
            <a:endParaRPr lang="en-US" sz="3121" b="1" dirty="0">
              <a:solidFill>
                <a:srgbClr val="8C1616"/>
              </a:solidFill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121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MÉTODO</a:t>
            </a:r>
          </a:p>
          <a:p>
            <a:pPr marL="495433" indent="-49543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PT" sz="3121" dirty="0">
                <a:latin typeface="Lato" panose="020B0604020202020204" charset="0"/>
                <a:cs typeface="Arial" panose="020B0604020202020204" pitchFamily="34" charset="0"/>
              </a:rPr>
              <a:t>Solução: Utilizar dados com </a:t>
            </a:r>
            <a:r>
              <a:rPr lang="pt-PT" sz="3121" b="1" dirty="0">
                <a:latin typeface="Lato" panose="020B0604020202020204" charset="0"/>
                <a:cs typeface="Arial" panose="020B0604020202020204" pitchFamily="34" charset="0"/>
              </a:rPr>
              <a:t>alta frequência de geração </a:t>
            </a:r>
            <a:r>
              <a:rPr lang="pt-PT" sz="3121" dirty="0">
                <a:latin typeface="Lato" panose="020B0604020202020204" charset="0"/>
                <a:cs typeface="Arial" panose="020B0604020202020204" pitchFamily="34" charset="0"/>
              </a:rPr>
              <a:t>e</a:t>
            </a:r>
            <a:r>
              <a:rPr lang="pt-PT" sz="3121" b="1" dirty="0">
                <a:latin typeface="Lato" panose="020B0604020202020204" charset="0"/>
                <a:cs typeface="Arial" panose="020B0604020202020204" pitchFamily="34" charset="0"/>
              </a:rPr>
              <a:t> alta resolução</a:t>
            </a:r>
            <a:r>
              <a:rPr lang="pt-PT" sz="3121" dirty="0">
                <a:latin typeface="Lato" panose="020B0604020202020204" charset="0"/>
                <a:cs typeface="Arial" panose="020B0604020202020204" pitchFamily="34" charset="0"/>
              </a:rPr>
              <a:t> em conjunto com aprendizagem </a:t>
            </a:r>
            <a:r>
              <a:rPr lang="pt-PT" sz="3121" u="sng" dirty="0">
                <a:latin typeface="Lato" panose="020B0604020202020204" charset="0"/>
                <a:cs typeface="Arial" panose="020B0604020202020204" pitchFamily="34" charset="0"/>
              </a:rPr>
              <a:t>automática</a:t>
            </a:r>
          </a:p>
          <a:p>
            <a:pPr marL="495433" indent="-49543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PT" sz="3121" dirty="0">
                <a:latin typeface="Lato" panose="020B0604020202020204" charset="0"/>
                <a:cs typeface="Arial" panose="020B0604020202020204" pitchFamily="34" charset="0"/>
              </a:rPr>
              <a:t>Combinar séries temporais provenientes das constelações </a:t>
            </a:r>
            <a:r>
              <a:rPr lang="pt-PT" sz="3121" b="1" dirty="0">
                <a:latin typeface="Lato" panose="020B0604020202020204" charset="0"/>
                <a:cs typeface="Arial" panose="020B0604020202020204" pitchFamily="34" charset="0"/>
              </a:rPr>
              <a:t>Sentinel-1</a:t>
            </a:r>
            <a:r>
              <a:rPr lang="pt-PT" sz="3121" dirty="0">
                <a:latin typeface="Lato" panose="020B0604020202020204" charset="0"/>
                <a:cs typeface="Arial" panose="020B0604020202020204" pitchFamily="34" charset="0"/>
              </a:rPr>
              <a:t> e </a:t>
            </a:r>
            <a:r>
              <a:rPr lang="pt-PT" sz="3121" b="1" dirty="0">
                <a:latin typeface="Lato" panose="020B0604020202020204" charset="0"/>
                <a:cs typeface="Arial" panose="020B0604020202020204" pitchFamily="34" charset="0"/>
              </a:rPr>
              <a:t>Sentinel-2</a:t>
            </a:r>
          </a:p>
          <a:p>
            <a:pPr marL="495433" indent="-49543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pt-PT" sz="3121" b="1" dirty="0">
                <a:latin typeface="Lato" panose="020B0604020202020204" charset="0"/>
                <a:cs typeface="Arial" panose="020B0604020202020204" pitchFamily="34" charset="0"/>
              </a:rPr>
              <a:t>Calcular estatísticas temporais </a:t>
            </a:r>
            <a:r>
              <a:rPr lang="pt-PT" sz="3121" dirty="0">
                <a:latin typeface="Lato" panose="020B0604020202020204" charset="0"/>
                <a:cs typeface="Arial" panose="020B0604020202020204" pitchFamily="34" charset="0"/>
              </a:rPr>
              <a:t>e treinar o melhor algoritmo</a:t>
            </a:r>
          </a:p>
          <a:p>
            <a:pPr>
              <a:lnSpc>
                <a:spcPct val="120000"/>
              </a:lnSpc>
            </a:pPr>
            <a:endParaRPr lang="en-US" sz="3121" dirty="0">
              <a:solidFill>
                <a:srgbClr val="8C1616"/>
              </a:solidFill>
              <a:latin typeface="Lato" panose="020B060402020202020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121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121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121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121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121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pt-PT" sz="3121" b="1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pt-PT" sz="3121" b="1" dirty="0">
                <a:latin typeface="Lato Black" panose="020F0A02020204030203" pitchFamily="34" charset="0"/>
                <a:cs typeface="Arial" panose="020B0604020202020204" pitchFamily="34" charset="0"/>
              </a:rPr>
              <a:t>Resultados</a:t>
            </a: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5504096" y="26065682"/>
            <a:ext cx="1089480" cy="1884505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85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11856810" y="27968478"/>
            <a:ext cx="7002010" cy="1372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161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QR </a:t>
            </a:r>
            <a:r>
              <a:rPr lang="pt-PT" sz="4161" dirty="0" err="1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code</a:t>
            </a:r>
            <a:r>
              <a:rPr lang="pt-PT" sz="4161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 </a:t>
            </a:r>
            <a:r>
              <a:rPr lang="pt-PT" sz="4161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para acesso</a:t>
            </a:r>
          </a:p>
          <a:p>
            <a:r>
              <a:rPr lang="pt-PT" sz="4161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ao</a:t>
            </a:r>
            <a:r>
              <a:rPr lang="pt-PT" sz="4161" b="1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artigo completo</a:t>
            </a:r>
            <a:endParaRPr lang="pt-PT" sz="4161" b="1" dirty="0">
              <a:solidFill>
                <a:srgbClr val="80DEEA"/>
              </a:solidFill>
              <a:latin typeface="Lato Black" panose="020F0A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7" name="Graphic 18">
            <a:extLst>
              <a:ext uri="{FF2B5EF4-FFF2-40B4-BE49-F238E27FC236}">
                <a16:creationId xmlns:a16="http://schemas.microsoft.com/office/drawing/2014/main" id="{C1210836-80D5-470E-883D-041B85957069}"/>
              </a:ext>
            </a:extLst>
          </p:cNvPr>
          <p:cNvSpPr/>
          <p:nvPr/>
        </p:nvSpPr>
        <p:spPr>
          <a:xfrm>
            <a:off x="509590" y="4921790"/>
            <a:ext cx="312445" cy="290570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85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BA4CF46-E210-4322-91D1-2A41779F64E4}"/>
              </a:ext>
            </a:extLst>
          </p:cNvPr>
          <p:cNvSpPr/>
          <p:nvPr/>
        </p:nvSpPr>
        <p:spPr>
          <a:xfrm>
            <a:off x="885448" y="4657884"/>
            <a:ext cx="6200865" cy="7248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pt-PT" sz="3814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Apresentação:</a:t>
            </a:r>
            <a:r>
              <a:rPr lang="pt-PT" sz="3814" b="1" dirty="0">
                <a:latin typeface="Lato Black" panose="020F0A02020204030203" pitchFamily="34" charset="0"/>
                <a:cs typeface="Arial" panose="020B0604020202020204" pitchFamily="34" charset="0"/>
              </a:rPr>
              <a:t> André </a:t>
            </a:r>
            <a:r>
              <a:rPr lang="pt-PT" sz="3814" dirty="0">
                <a:latin typeface="Lato" panose="020B0604020202020204" charset="0"/>
                <a:cs typeface="Arial" panose="020B0604020202020204" pitchFamily="34" charset="0"/>
              </a:rPr>
              <a:t>Neves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155C6-7E35-4156-B9B3-271571AF60CC}"/>
              </a:ext>
            </a:extLst>
          </p:cNvPr>
          <p:cNvSpPr txBox="1"/>
          <p:nvPr/>
        </p:nvSpPr>
        <p:spPr>
          <a:xfrm>
            <a:off x="885448" y="1463367"/>
            <a:ext cx="6641959" cy="2973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681" b="1" i="1" dirty="0">
                <a:latin typeface="Lato" panose="020F0502020204030203" pitchFamily="34" charset="0"/>
                <a:cs typeface="Lato" panose="020F0502020204030203" pitchFamily="34" charset="0"/>
              </a:rPr>
              <a:t>Deteção de estruturas permanentes a partir de dados de séries temporais Sentinel 1 e 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F61B32-8F5A-4CA2-B549-F3CD26098007}"/>
              </a:ext>
            </a:extLst>
          </p:cNvPr>
          <p:cNvSpPr txBox="1"/>
          <p:nvPr/>
        </p:nvSpPr>
        <p:spPr>
          <a:xfrm>
            <a:off x="35615800" y="24287155"/>
            <a:ext cx="7287347" cy="1853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814" b="1" dirty="0">
                <a:latin typeface="Lato" panose="020F0502020204030203" pitchFamily="34" charset="0"/>
                <a:cs typeface="Lato" panose="020F0502020204030203" pitchFamily="34" charset="0"/>
              </a:rPr>
              <a:t>André</a:t>
            </a:r>
            <a:r>
              <a:rPr lang="pt-PT" sz="3814" dirty="0">
                <a:latin typeface="Lato" panose="020F0502020204030203" pitchFamily="34" charset="0"/>
                <a:cs typeface="Lato" panose="020F0502020204030203" pitchFamily="34" charset="0"/>
              </a:rPr>
              <a:t> Neves, Carlos V. Damásio,</a:t>
            </a:r>
          </a:p>
          <a:p>
            <a:r>
              <a:rPr lang="pt-PT" sz="3814" dirty="0">
                <a:latin typeface="Lato" panose="020F0502020204030203" pitchFamily="34" charset="0"/>
                <a:cs typeface="Lato" panose="020F0502020204030203" pitchFamily="34" charset="0"/>
              </a:rPr>
              <a:t>João M. Pires e Fernando Birra</a:t>
            </a:r>
          </a:p>
          <a:p>
            <a:endParaRPr lang="en-US" sz="3814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Graphic 18">
            <a:extLst>
              <a:ext uri="{FF2B5EF4-FFF2-40B4-BE49-F238E27FC236}">
                <a16:creationId xmlns:a16="http://schemas.microsoft.com/office/drawing/2014/main" id="{1B355378-8069-4F41-9F33-76FF52B1D680}"/>
              </a:ext>
            </a:extLst>
          </p:cNvPr>
          <p:cNvSpPr/>
          <p:nvPr/>
        </p:nvSpPr>
        <p:spPr>
          <a:xfrm>
            <a:off x="35220802" y="24511569"/>
            <a:ext cx="312445" cy="290570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85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7ACFC994-D559-4DF7-BA26-553DE4207E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56418" y="25742896"/>
            <a:ext cx="5664566" cy="1161157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D90FD13F-7B87-4386-A875-5AE306131F4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97542" y="27384318"/>
            <a:ext cx="3925276" cy="118471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275D977-997B-4D7E-B9E1-FB8CCDDDDC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83445" y="28948945"/>
            <a:ext cx="4193192" cy="1128225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9D1A006A-6893-4273-82B5-C79BB10162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57718" y="23250090"/>
            <a:ext cx="4700097" cy="4700097"/>
          </a:xfrm>
          <a:prstGeom prst="rect">
            <a:avLst/>
          </a:prstGeom>
        </p:spPr>
      </p:pic>
      <p:grpSp>
        <p:nvGrpSpPr>
          <p:cNvPr id="39" name="Agrupar 38">
            <a:extLst>
              <a:ext uri="{FF2B5EF4-FFF2-40B4-BE49-F238E27FC236}">
                <a16:creationId xmlns:a16="http://schemas.microsoft.com/office/drawing/2014/main" id="{F5A633B2-A8A0-4AAA-AE56-05B9DA0C5FB9}"/>
              </a:ext>
            </a:extLst>
          </p:cNvPr>
          <p:cNvGrpSpPr/>
          <p:nvPr/>
        </p:nvGrpSpPr>
        <p:grpSpPr>
          <a:xfrm>
            <a:off x="1938823" y="17995974"/>
            <a:ext cx="5011394" cy="3460447"/>
            <a:chOff x="1349924" y="18263843"/>
            <a:chExt cx="7563712" cy="4679183"/>
          </a:xfrm>
        </p:grpSpPr>
        <p:pic>
          <p:nvPicPr>
            <p:cNvPr id="27" name="Imagem 26">
              <a:extLst>
                <a:ext uri="{FF2B5EF4-FFF2-40B4-BE49-F238E27FC236}">
                  <a16:creationId xmlns:a16="http://schemas.microsoft.com/office/drawing/2014/main" id="{080A8C85-6D2A-43B7-96C0-4B83A4707E8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49924" y="18263843"/>
              <a:ext cx="3927654" cy="1511377"/>
            </a:xfrm>
            <a:prstGeom prst="rect">
              <a:avLst/>
            </a:prstGeom>
          </p:spPr>
        </p:pic>
        <p:pic>
          <p:nvPicPr>
            <p:cNvPr id="28" name="Imagem 27">
              <a:extLst>
                <a:ext uri="{FF2B5EF4-FFF2-40B4-BE49-F238E27FC236}">
                  <a16:creationId xmlns:a16="http://schemas.microsoft.com/office/drawing/2014/main" id="{978D9D92-C805-42A9-8835-BEF24765F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81399" y="20110789"/>
              <a:ext cx="2832237" cy="2832237"/>
            </a:xfrm>
            <a:prstGeom prst="rect">
              <a:avLst/>
            </a:prstGeom>
          </p:spPr>
        </p:pic>
        <p:sp>
          <p:nvSpPr>
            <p:cNvPr id="29" name="Cruzada 28">
              <a:extLst>
                <a:ext uri="{FF2B5EF4-FFF2-40B4-BE49-F238E27FC236}">
                  <a16:creationId xmlns:a16="http://schemas.microsoft.com/office/drawing/2014/main" id="{C913CF15-7007-4AD5-8E1A-26E05AA7C2A9}"/>
                </a:ext>
              </a:extLst>
            </p:cNvPr>
            <p:cNvSpPr/>
            <p:nvPr/>
          </p:nvSpPr>
          <p:spPr>
            <a:xfrm>
              <a:off x="4930677" y="20129964"/>
              <a:ext cx="1236592" cy="1173117"/>
            </a:xfrm>
            <a:prstGeom prst="plus">
              <a:avLst>
                <a:gd name="adj" fmla="val 35419"/>
              </a:avLst>
            </a:prstGeom>
            <a:blipFill rotWithShape="1">
              <a:blip r:embed="rId11"/>
              <a:srcRect/>
              <a:tile tx="0" ty="0" sx="100000" sy="100000" flip="none" algn="tl"/>
            </a:blipFill>
            <a:ln w="25400" cap="flat">
              <a:noFill/>
              <a:miter lim="400000"/>
            </a:ln>
            <a:effectLst>
              <a:outerShdw blurRad="76200" dist="50800" dir="5400000" rotWithShape="0">
                <a:srgbClr val="000000">
                  <a:alpha val="50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102523" tIns="102523" rIns="102523" bIns="102523" numCol="1" spcCol="38100" rtlCol="0" anchor="ctr">
              <a:spAutoFit/>
            </a:bodyPr>
            <a:lstStyle/>
            <a:p>
              <a:pPr algn="ctr" defTabSz="506443" latinLnBrk="1" hangingPunct="0"/>
              <a:endParaRPr lang="en-GB" sz="9016">
                <a:solidFill>
                  <a:srgbClr val="FFFFFF"/>
                </a:solidFill>
                <a:sym typeface="Helvetica Light"/>
              </a:endParaRPr>
            </a:p>
          </p:txBody>
        </p:sp>
      </p:grpSp>
      <p:pic>
        <p:nvPicPr>
          <p:cNvPr id="36" name="Imagem 35">
            <a:extLst>
              <a:ext uri="{FF2B5EF4-FFF2-40B4-BE49-F238E27FC236}">
                <a16:creationId xmlns:a16="http://schemas.microsoft.com/office/drawing/2014/main" id="{7BB005B9-1AF9-47E5-BEA7-00780FA1DA2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548" y="22653966"/>
            <a:ext cx="8514347" cy="6385760"/>
          </a:xfrm>
          <a:prstGeom prst="rect">
            <a:avLst/>
          </a:prstGeom>
        </p:spPr>
      </p:pic>
      <p:sp>
        <p:nvSpPr>
          <p:cNvPr id="42" name="Shape 106">
            <a:extLst>
              <a:ext uri="{FF2B5EF4-FFF2-40B4-BE49-F238E27FC236}">
                <a16:creationId xmlns:a16="http://schemas.microsoft.com/office/drawing/2014/main" id="{D59C637A-1C41-4E40-A1C1-0D5A9CB92AA0}"/>
              </a:ext>
            </a:extLst>
          </p:cNvPr>
          <p:cNvSpPr/>
          <p:nvPr/>
        </p:nvSpPr>
        <p:spPr>
          <a:xfrm>
            <a:off x="2389916" y="14403077"/>
            <a:ext cx="8770033" cy="86756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037" tIns="44037" rIns="44037" bIns="44037" anchor="ctr">
            <a:normAutofit/>
          </a:bodyPr>
          <a:lstStyle>
            <a:lvl1pPr algn="l" defTabSz="457200">
              <a:spcBef>
                <a:spcPts val="1200"/>
              </a:spcBef>
              <a:defRPr sz="5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 b="0"/>
            </a:pPr>
            <a:endParaRPr lang="pt-PT" sz="4681" dirty="0">
              <a:solidFill>
                <a:schemeClr val="bg1"/>
              </a:solidFill>
            </a:endParaRPr>
          </a:p>
        </p:txBody>
      </p:sp>
      <p:pic>
        <p:nvPicPr>
          <p:cNvPr id="64" name="Imagem 63">
            <a:extLst>
              <a:ext uri="{FF2B5EF4-FFF2-40B4-BE49-F238E27FC236}">
                <a16:creationId xmlns:a16="http://schemas.microsoft.com/office/drawing/2014/main" id="{FA985A14-B687-41C8-9E5C-8BBF338BD27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0533" y="3863132"/>
            <a:ext cx="8595454" cy="2082599"/>
          </a:xfrm>
          <a:prstGeom prst="rect">
            <a:avLst/>
          </a:prstGeom>
        </p:spPr>
      </p:pic>
      <p:sp>
        <p:nvSpPr>
          <p:cNvPr id="65" name="TextBox 6">
            <a:extLst>
              <a:ext uri="{FF2B5EF4-FFF2-40B4-BE49-F238E27FC236}">
                <a16:creationId xmlns:a16="http://schemas.microsoft.com/office/drawing/2014/main" id="{D1D6ADE8-5146-4648-A94F-FCFF7EF282F8}"/>
              </a:ext>
            </a:extLst>
          </p:cNvPr>
          <p:cNvSpPr txBox="1"/>
          <p:nvPr/>
        </p:nvSpPr>
        <p:spPr>
          <a:xfrm>
            <a:off x="35746211" y="819844"/>
            <a:ext cx="6641959" cy="281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161" b="1" dirty="0">
                <a:latin typeface="Lato" panose="020F0502020204030203" pitchFamily="34" charset="0"/>
                <a:cs typeface="Arial" panose="020B0604020202020204" pitchFamily="34" charset="0"/>
              </a:rPr>
              <a:t>Distribuição temporal dos dados</a:t>
            </a:r>
          </a:p>
          <a:p>
            <a:pPr marL="594520" indent="-594520">
              <a:buFont typeface="Arial" panose="020B0604020202020204" pitchFamily="34" charset="0"/>
              <a:buChar char="•"/>
            </a:pPr>
            <a:r>
              <a:rPr lang="pt-PT" sz="3121" dirty="0">
                <a:latin typeface="Lato" panose="020F0502020204030203" pitchFamily="34" charset="0"/>
                <a:cs typeface="Arial" panose="020B0604020202020204" pitchFamily="34" charset="0"/>
              </a:rPr>
              <a:t>Discrepância temporal entre as duas fontes devido a eventos climáticos</a:t>
            </a:r>
            <a:endParaRPr lang="pt-PT" sz="4161" b="1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70" name="TextBox 6">
            <a:extLst>
              <a:ext uri="{FF2B5EF4-FFF2-40B4-BE49-F238E27FC236}">
                <a16:creationId xmlns:a16="http://schemas.microsoft.com/office/drawing/2014/main" id="{12FB8434-248B-4EEE-A0E3-AE0E0C0CBDF4}"/>
              </a:ext>
            </a:extLst>
          </p:cNvPr>
          <p:cNvSpPr txBox="1"/>
          <p:nvPr/>
        </p:nvSpPr>
        <p:spPr>
          <a:xfrm>
            <a:off x="35142303" y="13448720"/>
            <a:ext cx="6641959" cy="2120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468" b="1" dirty="0">
                <a:latin typeface="Lato" panose="020F0502020204030203" pitchFamily="34" charset="0"/>
                <a:cs typeface="Arial" panose="020B0604020202020204" pitchFamily="34" charset="0"/>
              </a:rPr>
              <a:t>Caso de estudo:</a:t>
            </a:r>
          </a:p>
          <a:p>
            <a:pPr marL="594520" indent="-594520">
              <a:buFont typeface="Arial" panose="020B0604020202020204" pitchFamily="34" charset="0"/>
              <a:buChar char="•"/>
            </a:pPr>
            <a:r>
              <a:rPr lang="pt-PT" sz="2427" dirty="0">
                <a:latin typeface="Lato" panose="020F0502020204030203" pitchFamily="34" charset="0"/>
                <a:cs typeface="Arial" panose="020B0604020202020204" pitchFamily="34" charset="0"/>
              </a:rPr>
              <a:t>Mapeamento quase perfeito das </a:t>
            </a:r>
            <a:r>
              <a:rPr lang="pt-PT" sz="2427" b="1" dirty="0">
                <a:latin typeface="Lato" panose="020F0502020204030203" pitchFamily="34" charset="0"/>
                <a:cs typeface="Arial" panose="020B0604020202020204" pitchFamily="34" charset="0"/>
              </a:rPr>
              <a:t>FGC</a:t>
            </a:r>
            <a:r>
              <a:rPr lang="pt-PT" sz="2427" dirty="0">
                <a:latin typeface="Lato" panose="020F0502020204030203" pitchFamily="34" charset="0"/>
                <a:cs typeface="Arial" panose="020B0604020202020204" pitchFamily="34" charset="0"/>
              </a:rPr>
              <a:t> oficiais</a:t>
            </a:r>
          </a:p>
          <a:p>
            <a:pPr marL="594520" indent="-594520">
              <a:buFont typeface="Arial" panose="020B0604020202020204" pitchFamily="34" charset="0"/>
              <a:buChar char="•"/>
            </a:pPr>
            <a:r>
              <a:rPr lang="pt-PT" sz="2427" dirty="0">
                <a:latin typeface="Lato" panose="020F0502020204030203" pitchFamily="34" charset="0"/>
                <a:cs typeface="Arial" panose="020B0604020202020204" pitchFamily="34" charset="0"/>
              </a:rPr>
              <a:t>Potencial para a aceleração do processo de criação das </a:t>
            </a:r>
            <a:r>
              <a:rPr lang="pt-PT" sz="2427" b="1" dirty="0">
                <a:latin typeface="Lato" panose="020F0502020204030203" pitchFamily="34" charset="0"/>
                <a:cs typeface="Arial" panose="020B0604020202020204" pitchFamily="34" charset="0"/>
              </a:rPr>
              <a:t>FGC</a:t>
            </a:r>
            <a:r>
              <a:rPr lang="pt-PT" sz="2427" dirty="0">
                <a:latin typeface="Lato" panose="020F0502020204030203" pitchFamily="34" charset="0"/>
                <a:cs typeface="Arial" panose="020B0604020202020204" pitchFamily="34" charset="0"/>
              </a:rPr>
              <a:t>.</a:t>
            </a:r>
            <a:endParaRPr lang="pt-PT" sz="3468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pic>
        <p:nvPicPr>
          <p:cNvPr id="72" name="Imagem 71">
            <a:extLst>
              <a:ext uri="{FF2B5EF4-FFF2-40B4-BE49-F238E27FC236}">
                <a16:creationId xmlns:a16="http://schemas.microsoft.com/office/drawing/2014/main" id="{C846BDBB-2B33-4B11-A01D-A423BF79F3A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143190" y="15684605"/>
            <a:ext cx="5174432" cy="4419138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1" name="Imagem 70">
            <a:extLst>
              <a:ext uri="{FF2B5EF4-FFF2-40B4-BE49-F238E27FC236}">
                <a16:creationId xmlns:a16="http://schemas.microsoft.com/office/drawing/2014/main" id="{5B87CC87-0128-4397-AC5B-15387C623D6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7469593" y="19241650"/>
            <a:ext cx="5140444" cy="4437364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79" name="Agrupar 78">
            <a:extLst>
              <a:ext uri="{FF2B5EF4-FFF2-40B4-BE49-F238E27FC236}">
                <a16:creationId xmlns:a16="http://schemas.microsoft.com/office/drawing/2014/main" id="{49F25C0A-8B7A-4FF7-9497-399B518E290A}"/>
              </a:ext>
            </a:extLst>
          </p:cNvPr>
          <p:cNvGrpSpPr/>
          <p:nvPr/>
        </p:nvGrpSpPr>
        <p:grpSpPr>
          <a:xfrm>
            <a:off x="34946426" y="6145156"/>
            <a:ext cx="7714242" cy="7456587"/>
            <a:chOff x="40333913" y="6200294"/>
            <a:chExt cx="8899002" cy="8601776"/>
          </a:xfrm>
        </p:grpSpPr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2894892A-9082-4A36-BF3E-8D2850576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40333913" y="9489615"/>
              <a:ext cx="5011342" cy="4985409"/>
            </a:xfrm>
            <a:prstGeom prst="rect">
              <a:avLst/>
            </a:prstGeom>
            <a:ln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F2D1EA06-9C41-4818-8287-9C70FEB3A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44182252" y="6200294"/>
              <a:ext cx="5050663" cy="4985409"/>
            </a:xfrm>
            <a:prstGeom prst="rect">
              <a:avLst/>
            </a:prstGeom>
            <a:ln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75" name="TextBox 6">
              <a:extLst>
                <a:ext uri="{FF2B5EF4-FFF2-40B4-BE49-F238E27FC236}">
                  <a16:creationId xmlns:a16="http://schemas.microsoft.com/office/drawing/2014/main" id="{A67BC694-3272-4BA1-906D-B3AB9B2CC1EF}"/>
                </a:ext>
              </a:extLst>
            </p:cNvPr>
            <p:cNvSpPr txBox="1"/>
            <p:nvPr/>
          </p:nvSpPr>
          <p:spPr>
            <a:xfrm>
              <a:off x="45527718" y="11417158"/>
              <a:ext cx="3626405" cy="968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2427" dirty="0">
                  <a:latin typeface="Lato" panose="020F0502020204030203" pitchFamily="34" charset="0"/>
                  <a:cs typeface="Arial" panose="020B0604020202020204" pitchFamily="34" charset="0"/>
                </a:rPr>
                <a:t>Carta resultante </a:t>
              </a:r>
              <a:r>
                <a:rPr lang="pt-PT" sz="2427" b="1" dirty="0" err="1">
                  <a:latin typeface="Lato" panose="020F0502020204030203" pitchFamily="34" charset="0"/>
                  <a:cs typeface="Arial" panose="020B0604020202020204" pitchFamily="34" charset="0"/>
                </a:rPr>
                <a:t>XGBoost</a:t>
              </a:r>
              <a:endParaRPr lang="pt-PT" sz="2427" b="1" dirty="0">
                <a:latin typeface="Lato" panose="020F050202020403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TextBox 6">
              <a:extLst>
                <a:ext uri="{FF2B5EF4-FFF2-40B4-BE49-F238E27FC236}">
                  <a16:creationId xmlns:a16="http://schemas.microsoft.com/office/drawing/2014/main" id="{EBDD176F-0DC6-4144-A68B-B0CA253AD874}"/>
                </a:ext>
              </a:extLst>
            </p:cNvPr>
            <p:cNvSpPr txBox="1"/>
            <p:nvPr/>
          </p:nvSpPr>
          <p:spPr>
            <a:xfrm>
              <a:off x="41178785" y="7952080"/>
              <a:ext cx="3626405" cy="1399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27" dirty="0">
                  <a:latin typeface="Lato" panose="020F0502020204030203" pitchFamily="34" charset="0"/>
                  <a:cs typeface="Arial" panose="020B0604020202020204" pitchFamily="34" charset="0"/>
                </a:rPr>
                <a:t>Global Human Settlement Layer 2015 – built-up</a:t>
              </a:r>
              <a:endParaRPr lang="en-US" sz="2427" b="1" dirty="0">
                <a:latin typeface="Lato" panose="020F050202020403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Shape 106">
              <a:extLst>
                <a:ext uri="{FF2B5EF4-FFF2-40B4-BE49-F238E27FC236}">
                  <a16:creationId xmlns:a16="http://schemas.microsoft.com/office/drawing/2014/main" id="{085F4A6F-9983-4F61-8DD4-180FC5F8E264}"/>
                </a:ext>
              </a:extLst>
            </p:cNvPr>
            <p:cNvSpPr/>
            <p:nvPr/>
          </p:nvSpPr>
          <p:spPr>
            <a:xfrm>
              <a:off x="44720991" y="13918053"/>
              <a:ext cx="1322887" cy="884017"/>
            </a:xfrm>
            <a:prstGeom prst="rect">
              <a:avLst/>
            </a:prstGeom>
            <a:ln w="254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4037" tIns="44037" rIns="44037" bIns="44037" anchor="ctr">
              <a:normAutofit fontScale="55000" lnSpcReduction="20000"/>
            </a:bodyPr>
            <a:lstStyle>
              <a:lvl1pPr algn="l" defTabSz="457200">
                <a:spcBef>
                  <a:spcPts val="1200"/>
                </a:spcBef>
                <a:defRPr sz="5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lang="en-GB" sz="9276" dirty="0">
                  <a:solidFill>
                    <a:srgbClr val="92D050"/>
                  </a:solidFill>
                </a:rPr>
                <a:t>✔</a:t>
              </a:r>
            </a:p>
          </p:txBody>
        </p:sp>
        <p:sp>
          <p:nvSpPr>
            <p:cNvPr id="77" name="Seta: Em Ângulo 76">
              <a:extLst>
                <a:ext uri="{FF2B5EF4-FFF2-40B4-BE49-F238E27FC236}">
                  <a16:creationId xmlns:a16="http://schemas.microsoft.com/office/drawing/2014/main" id="{7081BA6C-96FE-4DC1-B2B1-87AD4CC3245C}"/>
                </a:ext>
              </a:extLst>
            </p:cNvPr>
            <p:cNvSpPr/>
            <p:nvPr/>
          </p:nvSpPr>
          <p:spPr>
            <a:xfrm>
              <a:off x="42784900" y="6897349"/>
              <a:ext cx="1314172" cy="1055972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85">
                <a:solidFill>
                  <a:schemeClr val="tx1"/>
                </a:solidFill>
              </a:endParaRPr>
            </a:p>
          </p:txBody>
        </p:sp>
        <p:sp>
          <p:nvSpPr>
            <p:cNvPr id="78" name="Seta: Em Ângulo 77">
              <a:extLst>
                <a:ext uri="{FF2B5EF4-FFF2-40B4-BE49-F238E27FC236}">
                  <a16:creationId xmlns:a16="http://schemas.microsoft.com/office/drawing/2014/main" id="{A4C69951-19A1-4836-A0D3-9F268F179C47}"/>
                </a:ext>
              </a:extLst>
            </p:cNvPr>
            <p:cNvSpPr/>
            <p:nvPr/>
          </p:nvSpPr>
          <p:spPr>
            <a:xfrm rot="10800000">
              <a:off x="45393411" y="12374922"/>
              <a:ext cx="1314172" cy="1055972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85">
                <a:solidFill>
                  <a:schemeClr val="tx1"/>
                </a:solidFill>
              </a:endParaRPr>
            </a:p>
          </p:txBody>
        </p:sp>
      </p:grpSp>
      <p:sp>
        <p:nvSpPr>
          <p:cNvPr id="80" name="TextBox 6">
            <a:extLst>
              <a:ext uri="{FF2B5EF4-FFF2-40B4-BE49-F238E27FC236}">
                <a16:creationId xmlns:a16="http://schemas.microsoft.com/office/drawing/2014/main" id="{589FA40B-3F92-4D0B-95ED-AF13D0EA68AC}"/>
              </a:ext>
            </a:extLst>
          </p:cNvPr>
          <p:cNvSpPr txBox="1"/>
          <p:nvPr/>
        </p:nvSpPr>
        <p:spPr>
          <a:xfrm>
            <a:off x="40387406" y="16388773"/>
            <a:ext cx="2383466" cy="465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27" b="1" dirty="0">
                <a:latin typeface="Lato" panose="020F0502020204030203" pitchFamily="34" charset="0"/>
                <a:cs typeface="Arial" panose="020B0604020202020204" pitchFamily="34" charset="0"/>
              </a:rPr>
              <a:t>FGC </a:t>
            </a:r>
            <a:r>
              <a:rPr lang="pt-PT" sz="2427" dirty="0">
                <a:latin typeface="Lato" panose="020F0502020204030203" pitchFamily="34" charset="0"/>
                <a:cs typeface="Arial" panose="020B0604020202020204" pitchFamily="34" charset="0"/>
              </a:rPr>
              <a:t>oficiais</a:t>
            </a:r>
          </a:p>
        </p:txBody>
      </p:sp>
      <p:sp>
        <p:nvSpPr>
          <p:cNvPr id="81" name="Seta: Em Ângulo 80">
            <a:extLst>
              <a:ext uri="{FF2B5EF4-FFF2-40B4-BE49-F238E27FC236}">
                <a16:creationId xmlns:a16="http://schemas.microsoft.com/office/drawing/2014/main" id="{927BA706-2EFD-4B42-8D76-2858AD1C5E2C}"/>
              </a:ext>
            </a:extLst>
          </p:cNvPr>
          <p:cNvSpPr/>
          <p:nvPr/>
        </p:nvSpPr>
        <p:spPr>
          <a:xfrm rot="10800000">
            <a:off x="40454053" y="16903620"/>
            <a:ext cx="1091731" cy="91538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85">
              <a:solidFill>
                <a:schemeClr val="tx1"/>
              </a:solidFill>
            </a:endParaRPr>
          </a:p>
        </p:txBody>
      </p:sp>
      <p:sp>
        <p:nvSpPr>
          <p:cNvPr id="82" name="TextBox 6">
            <a:extLst>
              <a:ext uri="{FF2B5EF4-FFF2-40B4-BE49-F238E27FC236}">
                <a16:creationId xmlns:a16="http://schemas.microsoft.com/office/drawing/2014/main" id="{E33D62C1-6A99-42C4-B3E1-849E42811A17}"/>
              </a:ext>
            </a:extLst>
          </p:cNvPr>
          <p:cNvSpPr txBox="1"/>
          <p:nvPr/>
        </p:nvSpPr>
        <p:spPr>
          <a:xfrm>
            <a:off x="35212300" y="20624112"/>
            <a:ext cx="2362334" cy="1959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27" b="1" dirty="0">
                <a:latin typeface="Lato" panose="020F0502020204030203" pitchFamily="34" charset="0"/>
                <a:cs typeface="Arial" panose="020B0604020202020204" pitchFamily="34" charset="0"/>
              </a:rPr>
              <a:t>FGC </a:t>
            </a:r>
            <a:r>
              <a:rPr lang="pt-PT" sz="2427" dirty="0">
                <a:latin typeface="Lato" panose="020F0502020204030203" pitchFamily="34" charset="0"/>
                <a:cs typeface="Arial" panose="020B0604020202020204" pitchFamily="34" charset="0"/>
              </a:rPr>
              <a:t>geradas (em azul) a partir da carta de estruturas resultante</a:t>
            </a:r>
          </a:p>
        </p:txBody>
      </p:sp>
      <p:sp>
        <p:nvSpPr>
          <p:cNvPr id="83" name="Seta: Em Ângulo 82">
            <a:extLst>
              <a:ext uri="{FF2B5EF4-FFF2-40B4-BE49-F238E27FC236}">
                <a16:creationId xmlns:a16="http://schemas.microsoft.com/office/drawing/2014/main" id="{EA34B590-8909-466D-9F7E-923A70E829D4}"/>
              </a:ext>
            </a:extLst>
          </p:cNvPr>
          <p:cNvSpPr/>
          <p:nvPr/>
        </p:nvSpPr>
        <p:spPr>
          <a:xfrm rot="10800000" flipH="1">
            <a:off x="36261482" y="22632071"/>
            <a:ext cx="1091731" cy="91538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85" dirty="0">
              <a:solidFill>
                <a:schemeClr val="tx1"/>
              </a:solidFill>
            </a:endParaRPr>
          </a:p>
        </p:txBody>
      </p:sp>
      <p:sp>
        <p:nvSpPr>
          <p:cNvPr id="84" name="CaixaDeTexto 83">
            <a:extLst>
              <a:ext uri="{FF2B5EF4-FFF2-40B4-BE49-F238E27FC236}">
                <a16:creationId xmlns:a16="http://schemas.microsoft.com/office/drawing/2014/main" id="{402CB0BE-21DD-4530-940B-9EA926E0409A}"/>
              </a:ext>
            </a:extLst>
          </p:cNvPr>
          <p:cNvSpPr txBox="1"/>
          <p:nvPr/>
        </p:nvSpPr>
        <p:spPr>
          <a:xfrm>
            <a:off x="459548" y="29039727"/>
            <a:ext cx="7205945" cy="359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734" dirty="0">
                <a:latin typeface="Lato" panose="020B0604020202020204" charset="0"/>
              </a:rPr>
              <a:t>* Média </a:t>
            </a:r>
            <a:r>
              <a:rPr lang="pt-PT" sz="1734" i="1" dirty="0">
                <a:latin typeface="Lato" panose="020B0604020202020204" charset="0"/>
              </a:rPr>
              <a:t>STATE-OF-THE-ART</a:t>
            </a:r>
            <a:endParaRPr lang="en-GB" sz="1734" dirty="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310</TotalTime>
  <Words>333</Words>
  <Application>Microsoft Office PowerPoint</Application>
  <PresentationFormat>Personalizados</PresentationFormat>
  <Paragraphs>47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Calibri Light</vt:lpstr>
      <vt:lpstr>Lato</vt:lpstr>
      <vt:lpstr>Arial</vt:lpstr>
      <vt:lpstr>Lato Black</vt:lpstr>
      <vt:lpstr>Calibri</vt:lpstr>
      <vt:lpstr>Office Theme</vt:lpstr>
      <vt:lpstr>Aprendizagem automática acelerada com GPUs para um melhor mapeamento de estruturas feitas pelo homem.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Notes:  1. Correct fonts won’t load until you open this in PowerPoint (e.g., if you’re previewing this in your browser it’ll look uglier than it actually is).  2. Generate QR codes here: https://www.qrcode-monkey.com/</dc:title>
  <dc:creator>Morrison, Mike</dc:creator>
  <cp:lastModifiedBy>Andre Miguel Neves</cp:lastModifiedBy>
  <cp:revision>50</cp:revision>
  <dcterms:created xsi:type="dcterms:W3CDTF">2019-07-02T13:39:34Z</dcterms:created>
  <dcterms:modified xsi:type="dcterms:W3CDTF">2019-08-30T08:25:17Z</dcterms:modified>
</cp:coreProperties>
</file>